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4"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84"/>
    <p:restoredTop sz="94674"/>
  </p:normalViewPr>
  <p:slideViewPr>
    <p:cSldViewPr snapToGrid="0" snapToObjects="1">
      <p:cViewPr varScale="1">
        <p:scale>
          <a:sx n="132" d="100"/>
          <a:sy n="132" d="100"/>
        </p:scale>
        <p:origin x="28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A89606-1056-7646-8FDA-079307D5BD05}" type="datetimeFigureOut">
              <a:rPr lang="en-US" smtClean="0"/>
              <a:t>12/3/19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9793BA-A33B-0A4A-8890-7DC7127344C8}" type="slidenum">
              <a:rPr lang="en-US" smtClean="0"/>
              <a:t>‹#›</a:t>
            </a:fld>
            <a:endParaRPr lang="en-US"/>
          </a:p>
        </p:txBody>
      </p:sp>
    </p:spTree>
    <p:extLst>
      <p:ext uri="{BB962C8B-B14F-4D97-AF65-F5344CB8AC3E}">
        <p14:creationId xmlns:p14="http://schemas.microsoft.com/office/powerpoint/2010/main" val="606369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9793BA-A33B-0A4A-8890-7DC7127344C8}" type="slidenum">
              <a:rPr lang="en-US" smtClean="0"/>
              <a:t>1</a:t>
            </a:fld>
            <a:endParaRPr lang="en-US"/>
          </a:p>
        </p:txBody>
      </p:sp>
    </p:spTree>
    <p:extLst>
      <p:ext uri="{BB962C8B-B14F-4D97-AF65-F5344CB8AC3E}">
        <p14:creationId xmlns:p14="http://schemas.microsoft.com/office/powerpoint/2010/main" val="3563825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9793BA-A33B-0A4A-8890-7DC7127344C8}" type="slidenum">
              <a:rPr lang="en-US" smtClean="0"/>
              <a:t>2</a:t>
            </a:fld>
            <a:endParaRPr lang="en-US"/>
          </a:p>
        </p:txBody>
      </p:sp>
    </p:spTree>
    <p:extLst>
      <p:ext uri="{BB962C8B-B14F-4D97-AF65-F5344CB8AC3E}">
        <p14:creationId xmlns:p14="http://schemas.microsoft.com/office/powerpoint/2010/main" val="1716532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9793BA-A33B-0A4A-8890-7DC7127344C8}" type="slidenum">
              <a:rPr lang="en-US" smtClean="0"/>
              <a:t>3</a:t>
            </a:fld>
            <a:endParaRPr lang="en-US"/>
          </a:p>
        </p:txBody>
      </p:sp>
    </p:spTree>
    <p:extLst>
      <p:ext uri="{BB962C8B-B14F-4D97-AF65-F5344CB8AC3E}">
        <p14:creationId xmlns:p14="http://schemas.microsoft.com/office/powerpoint/2010/main" val="1396510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9793BA-A33B-0A4A-8890-7DC7127344C8}" type="slidenum">
              <a:rPr lang="en-US" smtClean="0"/>
              <a:t>4</a:t>
            </a:fld>
            <a:endParaRPr lang="en-US"/>
          </a:p>
        </p:txBody>
      </p:sp>
    </p:spTree>
    <p:extLst>
      <p:ext uri="{BB962C8B-B14F-4D97-AF65-F5344CB8AC3E}">
        <p14:creationId xmlns:p14="http://schemas.microsoft.com/office/powerpoint/2010/main" val="285613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9793BA-A33B-0A4A-8890-7DC7127344C8}" type="slidenum">
              <a:rPr lang="en-US" smtClean="0"/>
              <a:t>5</a:t>
            </a:fld>
            <a:endParaRPr lang="en-US"/>
          </a:p>
        </p:txBody>
      </p:sp>
    </p:spTree>
    <p:extLst>
      <p:ext uri="{BB962C8B-B14F-4D97-AF65-F5344CB8AC3E}">
        <p14:creationId xmlns:p14="http://schemas.microsoft.com/office/powerpoint/2010/main" val="3650390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9793BA-A33B-0A4A-8890-7DC7127344C8}" type="slidenum">
              <a:rPr lang="en-US" smtClean="0"/>
              <a:t>6</a:t>
            </a:fld>
            <a:endParaRPr lang="en-US"/>
          </a:p>
        </p:txBody>
      </p:sp>
    </p:spTree>
    <p:extLst>
      <p:ext uri="{BB962C8B-B14F-4D97-AF65-F5344CB8AC3E}">
        <p14:creationId xmlns:p14="http://schemas.microsoft.com/office/powerpoint/2010/main" val="4104371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9793BA-A33B-0A4A-8890-7DC7127344C8}" type="slidenum">
              <a:rPr lang="en-US" smtClean="0"/>
              <a:t>7</a:t>
            </a:fld>
            <a:endParaRPr lang="en-US"/>
          </a:p>
        </p:txBody>
      </p:sp>
    </p:spTree>
    <p:extLst>
      <p:ext uri="{BB962C8B-B14F-4D97-AF65-F5344CB8AC3E}">
        <p14:creationId xmlns:p14="http://schemas.microsoft.com/office/powerpoint/2010/main" val="3354293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9793BA-A33B-0A4A-8890-7DC7127344C8}" type="slidenum">
              <a:rPr lang="en-US" smtClean="0"/>
              <a:t>8</a:t>
            </a:fld>
            <a:endParaRPr lang="en-US"/>
          </a:p>
        </p:txBody>
      </p:sp>
    </p:spTree>
    <p:extLst>
      <p:ext uri="{BB962C8B-B14F-4D97-AF65-F5344CB8AC3E}">
        <p14:creationId xmlns:p14="http://schemas.microsoft.com/office/powerpoint/2010/main" val="4293140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9793BA-A33B-0A4A-8890-7DC7127344C8}" type="slidenum">
              <a:rPr lang="en-US" smtClean="0"/>
              <a:t>9</a:t>
            </a:fld>
            <a:endParaRPr lang="en-US"/>
          </a:p>
        </p:txBody>
      </p:sp>
    </p:spTree>
    <p:extLst>
      <p:ext uri="{BB962C8B-B14F-4D97-AF65-F5344CB8AC3E}">
        <p14:creationId xmlns:p14="http://schemas.microsoft.com/office/powerpoint/2010/main" val="7031961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38055-3998-4643-AABE-27C041A672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A49AD5-A15E-B242-89AA-C599C742B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descr="A picture containing drawing&#10;&#10;Description automatically generated">
            <a:extLst>
              <a:ext uri="{FF2B5EF4-FFF2-40B4-BE49-F238E27FC236}">
                <a16:creationId xmlns:a16="http://schemas.microsoft.com/office/drawing/2014/main" id="{C6640921-D1E9-C845-BA62-7F5D352B8526}"/>
              </a:ext>
            </a:extLst>
          </p:cNvPr>
          <p:cNvPicPr>
            <a:picLocks noChangeAspect="1"/>
          </p:cNvPicPr>
          <p:nvPr userDrawn="1"/>
        </p:nvPicPr>
        <p:blipFill>
          <a:blip r:embed="rId2"/>
          <a:stretch>
            <a:fillRect/>
          </a:stretch>
        </p:blipFill>
        <p:spPr>
          <a:xfrm>
            <a:off x="831574" y="6363945"/>
            <a:ext cx="1116496" cy="357530"/>
          </a:xfrm>
          <a:prstGeom prst="rect">
            <a:avLst/>
          </a:prstGeom>
        </p:spPr>
      </p:pic>
    </p:spTree>
    <p:extLst>
      <p:ext uri="{BB962C8B-B14F-4D97-AF65-F5344CB8AC3E}">
        <p14:creationId xmlns:p14="http://schemas.microsoft.com/office/powerpoint/2010/main" val="539512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2E213-DB3B-924C-BB27-10DA427619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03F24D-D063-4B4A-B0CA-CFB7A46127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9825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9F755B-04FE-0047-81C5-8979BDD270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8ABC90-CB3B-D54E-A67E-87C9C73EAC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0152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58025-C214-3347-A3A2-EA818D0B3E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308FBF-738D-B54D-8DDF-A4A5315F33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0126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218D6-B6C3-D54D-BE19-2242482310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93EAD0-5211-3C49-9337-2157D2E36D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70534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96797-A2A9-F94D-932F-DB98A6BD7D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8EFA24-1B81-C241-8A3D-E98587C3CB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CE8DF7-DB40-1B41-88F2-2B7E369CEF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5046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4709-5213-4A44-ACAE-FBE8C52D87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6AEFE3-63BA-7F47-8137-76362E4700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CF0B68-85F3-2444-8E80-E8096456D0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3C2E6D-E1F8-E744-A2B2-FB21317A19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B6F4EC-E47C-484B-863A-635D93DEFE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2645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33813-F5E0-A846-99AF-C329B93A78F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731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9871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7D9BF-226E-8D46-8C3B-81042D544FE9}"/>
              </a:ext>
            </a:extLst>
          </p:cNvPr>
          <p:cNvSpPr>
            <a:spLocks noGrp="1"/>
          </p:cNvSpPr>
          <p:nvPr>
            <p:ph type="title"/>
          </p:nvPr>
        </p:nvSpPr>
        <p:spPr>
          <a:xfrm>
            <a:off x="839788" y="457200"/>
            <a:ext cx="3932237" cy="1600200"/>
          </a:xfrm>
          <a:solidFill>
            <a:schemeClr val="bg1"/>
          </a:solidFill>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7DD36C-30A9-304A-97EB-3DB04E1F2DE4}"/>
              </a:ext>
            </a:extLst>
          </p:cNvPr>
          <p:cNvSpPr>
            <a:spLocks noGrp="1"/>
          </p:cNvSpPr>
          <p:nvPr>
            <p:ph idx="1"/>
          </p:nvPr>
        </p:nvSpPr>
        <p:spPr>
          <a:xfrm>
            <a:off x="5183188" y="987425"/>
            <a:ext cx="6172200" cy="4873625"/>
          </a:xfrm>
          <a:solidFill>
            <a:schemeClr val="bg1"/>
          </a:solidFill>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9230BC-F844-E349-AC5E-57D8A344753E}"/>
              </a:ext>
            </a:extLst>
          </p:cNvPr>
          <p:cNvSpPr>
            <a:spLocks noGrp="1"/>
          </p:cNvSpPr>
          <p:nvPr>
            <p:ph type="body" sz="half" idx="2"/>
          </p:nvPr>
        </p:nvSpPr>
        <p:spPr>
          <a:xfrm>
            <a:off x="839788" y="2057400"/>
            <a:ext cx="3932237" cy="3811588"/>
          </a:xfrm>
          <a:solidFill>
            <a:schemeClr val="bg1"/>
          </a:solidFill>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A picture containing drawing&#10;&#10;Description automatically generated">
            <a:extLst>
              <a:ext uri="{FF2B5EF4-FFF2-40B4-BE49-F238E27FC236}">
                <a16:creationId xmlns:a16="http://schemas.microsoft.com/office/drawing/2014/main" id="{E2600EAF-F74B-6E4F-A32D-EC480090EFE3}"/>
              </a:ext>
            </a:extLst>
          </p:cNvPr>
          <p:cNvPicPr>
            <a:picLocks noChangeAspect="1"/>
          </p:cNvPicPr>
          <p:nvPr userDrawn="1"/>
        </p:nvPicPr>
        <p:blipFill>
          <a:blip r:embed="rId2"/>
          <a:stretch>
            <a:fillRect/>
          </a:stretch>
        </p:blipFill>
        <p:spPr>
          <a:xfrm>
            <a:off x="831574" y="6363945"/>
            <a:ext cx="1116496" cy="357530"/>
          </a:xfrm>
          <a:prstGeom prst="rect">
            <a:avLst/>
          </a:prstGeom>
        </p:spPr>
      </p:pic>
    </p:spTree>
    <p:extLst>
      <p:ext uri="{BB962C8B-B14F-4D97-AF65-F5344CB8AC3E}">
        <p14:creationId xmlns:p14="http://schemas.microsoft.com/office/powerpoint/2010/main" val="2766943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A4328-A2E9-3A4B-8D8A-11472C5FAD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5F5B19-28B1-E746-B063-C5B7654E0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DA696E-FB90-4647-8877-7FB4379711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30582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5000"/>
            <a:lum/>
          </a:blip>
          <a:srcRect/>
          <a:stretch>
            <a:fillRect l="-3000" r="-3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858AEC-C1FC-3C40-81B0-08B786FAF0F0}"/>
              </a:ext>
            </a:extLst>
          </p:cNvPr>
          <p:cNvSpPr>
            <a:spLocks noGrp="1"/>
          </p:cNvSpPr>
          <p:nvPr>
            <p:ph type="title"/>
          </p:nvPr>
        </p:nvSpPr>
        <p:spPr>
          <a:xfrm>
            <a:off x="838200" y="365125"/>
            <a:ext cx="10515600" cy="1325563"/>
          </a:xfrm>
          <a:prstGeom prst="rect">
            <a:avLst/>
          </a:prstGeom>
          <a:solidFill>
            <a:schemeClr val="bg1">
              <a:alpha val="85000"/>
            </a:schemeClr>
          </a:solidFill>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315A5C-676A-AC45-9191-62746B33595B}"/>
              </a:ext>
            </a:extLst>
          </p:cNvPr>
          <p:cNvSpPr>
            <a:spLocks noGrp="1"/>
          </p:cNvSpPr>
          <p:nvPr>
            <p:ph type="body" idx="1"/>
          </p:nvPr>
        </p:nvSpPr>
        <p:spPr>
          <a:xfrm>
            <a:off x="838200" y="1825625"/>
            <a:ext cx="10515600" cy="4351338"/>
          </a:xfrm>
          <a:prstGeom prst="rect">
            <a:avLst/>
          </a:prstGeom>
          <a:solidFill>
            <a:schemeClr val="bg1">
              <a:alpha val="85000"/>
            </a:schemeClr>
          </a:solidFill>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F9C691F-86B6-F840-B419-3FD77A9F21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33A1D9-CBAD-0447-AB99-E11DBC083AD3}" type="slidenum">
              <a:rPr lang="en-US" smtClean="0"/>
              <a:t>‹#›</a:t>
            </a:fld>
            <a:endParaRPr lang="en-US"/>
          </a:p>
        </p:txBody>
      </p:sp>
      <p:pic>
        <p:nvPicPr>
          <p:cNvPr id="7" name="Picture 6" descr="A picture containing drawing&#10;&#10;Description automatically generated">
            <a:extLst>
              <a:ext uri="{FF2B5EF4-FFF2-40B4-BE49-F238E27FC236}">
                <a16:creationId xmlns:a16="http://schemas.microsoft.com/office/drawing/2014/main" id="{520D6FAE-662C-B248-9BFC-33CC84010C40}"/>
              </a:ext>
            </a:extLst>
          </p:cNvPr>
          <p:cNvPicPr>
            <a:picLocks noChangeAspect="1"/>
          </p:cNvPicPr>
          <p:nvPr userDrawn="1"/>
        </p:nvPicPr>
        <p:blipFill>
          <a:blip r:embed="rId14"/>
          <a:stretch>
            <a:fillRect/>
          </a:stretch>
        </p:blipFill>
        <p:spPr>
          <a:xfrm>
            <a:off x="831574" y="6363945"/>
            <a:ext cx="1116496" cy="357530"/>
          </a:xfrm>
          <a:prstGeom prst="rect">
            <a:avLst/>
          </a:prstGeom>
        </p:spPr>
      </p:pic>
    </p:spTree>
    <p:extLst>
      <p:ext uri="{BB962C8B-B14F-4D97-AF65-F5344CB8AC3E}">
        <p14:creationId xmlns:p14="http://schemas.microsoft.com/office/powerpoint/2010/main" val="3521449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D8389-E0C4-3F41-A573-BC11BD02862D}"/>
              </a:ext>
            </a:extLst>
          </p:cNvPr>
          <p:cNvSpPr>
            <a:spLocks noGrp="1"/>
          </p:cNvSpPr>
          <p:nvPr>
            <p:ph type="ctrTitle"/>
          </p:nvPr>
        </p:nvSpPr>
        <p:spPr>
          <a:noFill/>
        </p:spPr>
        <p:txBody>
          <a:bodyPr>
            <a:normAutofit/>
          </a:bodyPr>
          <a:lstStyle/>
          <a:p>
            <a:r>
              <a:rPr lang="en-US" sz="4000" b="1" dirty="0"/>
              <a:t>Employee Attrition and Salary Prediction</a:t>
            </a:r>
          </a:p>
        </p:txBody>
      </p:sp>
      <p:sp>
        <p:nvSpPr>
          <p:cNvPr id="3" name="Subtitle 2">
            <a:extLst>
              <a:ext uri="{FF2B5EF4-FFF2-40B4-BE49-F238E27FC236}">
                <a16:creationId xmlns:a16="http://schemas.microsoft.com/office/drawing/2014/main" id="{70D59CD8-7FCC-4A4D-A10F-03C5D0519C17}"/>
              </a:ext>
            </a:extLst>
          </p:cNvPr>
          <p:cNvSpPr>
            <a:spLocks noGrp="1"/>
          </p:cNvSpPr>
          <p:nvPr>
            <p:ph type="subTitle" idx="1"/>
          </p:nvPr>
        </p:nvSpPr>
        <p:spPr>
          <a:noFill/>
        </p:spPr>
        <p:txBody>
          <a:bodyPr>
            <a:normAutofit/>
          </a:bodyPr>
          <a:lstStyle/>
          <a:p>
            <a:r>
              <a:rPr lang="en-US" sz="1600" i="1" dirty="0"/>
              <a:t>Doing Data Science – Final Project by Branum Stephan</a:t>
            </a:r>
          </a:p>
        </p:txBody>
      </p:sp>
    </p:spTree>
    <p:extLst>
      <p:ext uri="{BB962C8B-B14F-4D97-AF65-F5344CB8AC3E}">
        <p14:creationId xmlns:p14="http://schemas.microsoft.com/office/powerpoint/2010/main" val="1433341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84B8-94F1-DB4C-9303-F24839CE6F94}"/>
              </a:ext>
            </a:extLst>
          </p:cNvPr>
          <p:cNvSpPr>
            <a:spLocks noGrp="1"/>
          </p:cNvSpPr>
          <p:nvPr>
            <p:ph type="title"/>
          </p:nvPr>
        </p:nvSpPr>
        <p:spPr/>
        <p:txBody>
          <a:bodyPr>
            <a:normAutofit/>
          </a:bodyPr>
          <a:lstStyle/>
          <a:p>
            <a:r>
              <a:rPr lang="en-US" dirty="0"/>
              <a:t>Analysis Goals</a:t>
            </a:r>
          </a:p>
        </p:txBody>
      </p:sp>
      <p:sp>
        <p:nvSpPr>
          <p:cNvPr id="3" name="Content Placeholder 2">
            <a:extLst>
              <a:ext uri="{FF2B5EF4-FFF2-40B4-BE49-F238E27FC236}">
                <a16:creationId xmlns:a16="http://schemas.microsoft.com/office/drawing/2014/main" id="{9466516D-1893-7A4D-AD66-E80721866B62}"/>
              </a:ext>
            </a:extLst>
          </p:cNvPr>
          <p:cNvSpPr>
            <a:spLocks noGrp="1"/>
          </p:cNvSpPr>
          <p:nvPr>
            <p:ph idx="1"/>
          </p:nvPr>
        </p:nvSpPr>
        <p:spPr/>
        <p:txBody>
          <a:bodyPr/>
          <a:lstStyle/>
          <a:p>
            <a:r>
              <a:rPr lang="en-US" dirty="0"/>
              <a:t>The goal of this analysis is to create a prediction model for employee attrition. </a:t>
            </a:r>
          </a:p>
          <a:p>
            <a:r>
              <a:rPr lang="en-US" dirty="0"/>
              <a:t>Because income is one of the major factors, I will additionally create a model to predict employee salary.</a:t>
            </a:r>
          </a:p>
        </p:txBody>
      </p:sp>
    </p:spTree>
    <p:extLst>
      <p:ext uri="{BB962C8B-B14F-4D97-AF65-F5344CB8AC3E}">
        <p14:creationId xmlns:p14="http://schemas.microsoft.com/office/powerpoint/2010/main" val="44380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4556831-FD11-6A47-A9EA-83D61436EED6}"/>
              </a:ext>
            </a:extLst>
          </p:cNvPr>
          <p:cNvSpPr/>
          <p:nvPr/>
        </p:nvSpPr>
        <p:spPr>
          <a:xfrm>
            <a:off x="838200" y="1825625"/>
            <a:ext cx="10509721" cy="4297677"/>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DB90C8-4842-D748-AC47-366D428E4DB1}"/>
              </a:ext>
            </a:extLst>
          </p:cNvPr>
          <p:cNvSpPr>
            <a:spLocks noGrp="1"/>
          </p:cNvSpPr>
          <p:nvPr>
            <p:ph type="title"/>
          </p:nvPr>
        </p:nvSpPr>
        <p:spPr/>
        <p:txBody>
          <a:bodyPr>
            <a:normAutofit/>
          </a:bodyPr>
          <a:lstStyle/>
          <a:p>
            <a:r>
              <a:rPr lang="en-US" sz="4000" dirty="0"/>
              <a:t>EDA: Numeric Correlation</a:t>
            </a:r>
          </a:p>
        </p:txBody>
      </p:sp>
      <p:pic>
        <p:nvPicPr>
          <p:cNvPr id="9" name="Content Placeholder 8" descr="A close up of text on a white background&#10;&#10;Description automatically generated">
            <a:extLst>
              <a:ext uri="{FF2B5EF4-FFF2-40B4-BE49-F238E27FC236}">
                <a16:creationId xmlns:a16="http://schemas.microsoft.com/office/drawing/2014/main" id="{F2F5B9AE-D07F-214B-9075-7B84AB3CC40E}"/>
              </a:ext>
            </a:extLst>
          </p:cNvPr>
          <p:cNvPicPr>
            <a:picLocks noGrp="1" noChangeAspect="1"/>
          </p:cNvPicPr>
          <p:nvPr>
            <p:ph idx="1"/>
          </p:nvPr>
        </p:nvPicPr>
        <p:blipFill>
          <a:blip r:embed="rId3"/>
          <a:stretch>
            <a:fillRect/>
          </a:stretch>
        </p:blipFill>
        <p:spPr>
          <a:xfrm>
            <a:off x="6160766" y="1825625"/>
            <a:ext cx="5187155" cy="4297677"/>
          </a:xfrm>
        </p:spPr>
      </p:pic>
      <p:sp>
        <p:nvSpPr>
          <p:cNvPr id="10" name="TextBox 9">
            <a:extLst>
              <a:ext uri="{FF2B5EF4-FFF2-40B4-BE49-F238E27FC236}">
                <a16:creationId xmlns:a16="http://schemas.microsoft.com/office/drawing/2014/main" id="{CC135546-894F-AB49-B654-D8DA707BE7AF}"/>
              </a:ext>
            </a:extLst>
          </p:cNvPr>
          <p:cNvSpPr txBox="1"/>
          <p:nvPr/>
        </p:nvSpPr>
        <p:spPr>
          <a:xfrm>
            <a:off x="1126156" y="2404798"/>
            <a:ext cx="4817444" cy="3139321"/>
          </a:xfrm>
          <a:prstGeom prst="rect">
            <a:avLst/>
          </a:prstGeom>
          <a:solidFill>
            <a:srgbClr val="FFFFFF">
              <a:alpha val="85098"/>
            </a:srgbClr>
          </a:solidFill>
        </p:spPr>
        <p:txBody>
          <a:bodyPr wrap="square" rtlCol="0" anchor="ctr">
            <a:spAutoFit/>
          </a:bodyPr>
          <a:lstStyle/>
          <a:p>
            <a:r>
              <a:rPr lang="en-US" dirty="0"/>
              <a:t>In order to understand relationships between numerical values, I first created a heatmap, colored by correlation among </a:t>
            </a:r>
            <a:r>
              <a:rPr lang="en-US" i="1" dirty="0"/>
              <a:t>only</a:t>
            </a:r>
            <a:r>
              <a:rPr lang="en-US" dirty="0"/>
              <a:t> the numeric features in the data. Some key points are:</a:t>
            </a:r>
          </a:p>
          <a:p>
            <a:endParaRPr lang="en-US" dirty="0"/>
          </a:p>
          <a:p>
            <a:pPr marL="285750" indent="-285750">
              <a:buFont typeface="Arial" panose="020B0604020202020204" pitchFamily="34" charset="0"/>
              <a:buChar char="•"/>
            </a:pPr>
            <a:r>
              <a:rPr lang="en-US" dirty="0"/>
              <a:t>High correlations here:</a:t>
            </a:r>
          </a:p>
          <a:p>
            <a:pPr marL="742950" lvl="1" indent="-285750">
              <a:buFont typeface="Arial" panose="020B0604020202020204" pitchFamily="34" charset="0"/>
              <a:buChar char="•"/>
            </a:pPr>
            <a:r>
              <a:rPr lang="en-US" dirty="0"/>
              <a:t>Monthly Income vs. Total Working Years</a:t>
            </a:r>
          </a:p>
          <a:p>
            <a:pPr marL="742950" lvl="1" indent="-285750">
              <a:buFont typeface="Arial" panose="020B0604020202020204" pitchFamily="34" charset="0"/>
              <a:buChar char="•"/>
            </a:pPr>
            <a:r>
              <a:rPr lang="en-US" dirty="0"/>
              <a:t>Age, Years Since Last Promotion, Years at Company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Importance of minimizing collinearity</a:t>
            </a:r>
          </a:p>
        </p:txBody>
      </p:sp>
    </p:spTree>
    <p:extLst>
      <p:ext uri="{BB962C8B-B14F-4D97-AF65-F5344CB8AC3E}">
        <p14:creationId xmlns:p14="http://schemas.microsoft.com/office/powerpoint/2010/main" val="1489113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F3C8C0-AFC9-234B-80E3-B69AD151FE23}"/>
              </a:ext>
            </a:extLst>
          </p:cNvPr>
          <p:cNvSpPr/>
          <p:nvPr/>
        </p:nvSpPr>
        <p:spPr>
          <a:xfrm>
            <a:off x="838200" y="1825620"/>
            <a:ext cx="10515600" cy="443080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DB90C8-4842-D748-AC47-366D428E4DB1}"/>
              </a:ext>
            </a:extLst>
          </p:cNvPr>
          <p:cNvSpPr>
            <a:spLocks noGrp="1"/>
          </p:cNvSpPr>
          <p:nvPr>
            <p:ph type="title"/>
          </p:nvPr>
        </p:nvSpPr>
        <p:spPr/>
        <p:txBody>
          <a:bodyPr>
            <a:normAutofit/>
          </a:bodyPr>
          <a:lstStyle/>
          <a:p>
            <a:r>
              <a:rPr lang="en-US" sz="4000" dirty="0"/>
              <a:t>EDA: Numeric Density with Attrition</a:t>
            </a:r>
          </a:p>
        </p:txBody>
      </p:sp>
      <p:pic>
        <p:nvPicPr>
          <p:cNvPr id="6" name="Content Placeholder 5" descr="A picture containing screenshot&#10;&#10;Description automatically generated">
            <a:extLst>
              <a:ext uri="{FF2B5EF4-FFF2-40B4-BE49-F238E27FC236}">
                <a16:creationId xmlns:a16="http://schemas.microsoft.com/office/drawing/2014/main" id="{A797AE6E-3EF6-F74A-AF1C-52B30F0A0C0E}"/>
              </a:ext>
            </a:extLst>
          </p:cNvPr>
          <p:cNvPicPr>
            <a:picLocks noGrp="1" noChangeAspect="1"/>
          </p:cNvPicPr>
          <p:nvPr>
            <p:ph idx="1"/>
          </p:nvPr>
        </p:nvPicPr>
        <p:blipFill>
          <a:blip r:embed="rId3"/>
          <a:stretch>
            <a:fillRect/>
          </a:stretch>
        </p:blipFill>
        <p:spPr>
          <a:xfrm>
            <a:off x="7611688" y="1892997"/>
            <a:ext cx="3742112" cy="1986660"/>
          </a:xfrm>
        </p:spPr>
      </p:pic>
      <p:pic>
        <p:nvPicPr>
          <p:cNvPr id="11" name="Content Placeholder 5">
            <a:extLst>
              <a:ext uri="{FF2B5EF4-FFF2-40B4-BE49-F238E27FC236}">
                <a16:creationId xmlns:a16="http://schemas.microsoft.com/office/drawing/2014/main" id="{037A2249-2FE6-0044-909D-EDFEAB477F40}"/>
              </a:ext>
            </a:extLst>
          </p:cNvPr>
          <p:cNvPicPr>
            <a:picLocks noChangeAspect="1"/>
          </p:cNvPicPr>
          <p:nvPr/>
        </p:nvPicPr>
        <p:blipFill>
          <a:blip r:embed="rId4"/>
          <a:srcRect/>
          <a:stretch/>
        </p:blipFill>
        <p:spPr>
          <a:xfrm>
            <a:off x="7611688" y="4234642"/>
            <a:ext cx="3742112" cy="1924988"/>
          </a:xfrm>
          <a:prstGeom prst="rect">
            <a:avLst/>
          </a:prstGeom>
          <a:solidFill>
            <a:schemeClr val="bg1">
              <a:alpha val="85000"/>
            </a:schemeClr>
          </a:solidFill>
        </p:spPr>
      </p:pic>
      <p:pic>
        <p:nvPicPr>
          <p:cNvPr id="12" name="Content Placeholder 5">
            <a:extLst>
              <a:ext uri="{FF2B5EF4-FFF2-40B4-BE49-F238E27FC236}">
                <a16:creationId xmlns:a16="http://schemas.microsoft.com/office/drawing/2014/main" id="{01B91135-E560-6B45-81FA-B27ABD859510}"/>
              </a:ext>
            </a:extLst>
          </p:cNvPr>
          <p:cNvPicPr>
            <a:picLocks noChangeAspect="1"/>
          </p:cNvPicPr>
          <p:nvPr/>
        </p:nvPicPr>
        <p:blipFill rotWithShape="1">
          <a:blip r:embed="rId5"/>
          <a:srcRect r="3105"/>
          <a:stretch/>
        </p:blipFill>
        <p:spPr>
          <a:xfrm>
            <a:off x="3824468" y="1892997"/>
            <a:ext cx="3625947" cy="1986660"/>
          </a:xfrm>
          <a:prstGeom prst="rect">
            <a:avLst/>
          </a:prstGeom>
          <a:solidFill>
            <a:schemeClr val="bg1">
              <a:alpha val="85000"/>
            </a:schemeClr>
          </a:solidFill>
        </p:spPr>
      </p:pic>
      <p:pic>
        <p:nvPicPr>
          <p:cNvPr id="13" name="Content Placeholder 5">
            <a:extLst>
              <a:ext uri="{FF2B5EF4-FFF2-40B4-BE49-F238E27FC236}">
                <a16:creationId xmlns:a16="http://schemas.microsoft.com/office/drawing/2014/main" id="{E253B464-D2E3-2145-A1F9-97C467D101C3}"/>
              </a:ext>
            </a:extLst>
          </p:cNvPr>
          <p:cNvPicPr>
            <a:picLocks noChangeAspect="1"/>
          </p:cNvPicPr>
          <p:nvPr/>
        </p:nvPicPr>
        <p:blipFill>
          <a:blip r:embed="rId6"/>
          <a:srcRect/>
          <a:stretch/>
        </p:blipFill>
        <p:spPr>
          <a:xfrm>
            <a:off x="3824469" y="4234642"/>
            <a:ext cx="3625947" cy="1924988"/>
          </a:xfrm>
          <a:prstGeom prst="rect">
            <a:avLst/>
          </a:prstGeom>
          <a:solidFill>
            <a:schemeClr val="bg1">
              <a:alpha val="85000"/>
            </a:schemeClr>
          </a:solidFill>
        </p:spPr>
      </p:pic>
      <p:sp>
        <p:nvSpPr>
          <p:cNvPr id="14" name="TextBox 13">
            <a:extLst>
              <a:ext uri="{FF2B5EF4-FFF2-40B4-BE49-F238E27FC236}">
                <a16:creationId xmlns:a16="http://schemas.microsoft.com/office/drawing/2014/main" id="{4B277426-51F1-4F40-954C-B7D6240DCA21}"/>
              </a:ext>
            </a:extLst>
          </p:cNvPr>
          <p:cNvSpPr txBox="1"/>
          <p:nvPr/>
        </p:nvSpPr>
        <p:spPr>
          <a:xfrm>
            <a:off x="918836" y="2696472"/>
            <a:ext cx="2824995" cy="2585323"/>
          </a:xfrm>
          <a:prstGeom prst="rect">
            <a:avLst/>
          </a:prstGeom>
          <a:solidFill>
            <a:srgbClr val="FFFFFF">
              <a:alpha val="85098"/>
            </a:srgbClr>
          </a:solidFill>
        </p:spPr>
        <p:txBody>
          <a:bodyPr wrap="square" rtlCol="0" anchor="ctr">
            <a:spAutoFit/>
          </a:bodyPr>
          <a:lstStyle/>
          <a:p>
            <a:r>
              <a:rPr lang="en-US" dirty="0"/>
              <a:t>Noticeable differences between the two groups are evident in Total Working Years, Distance From Home, Years at Company, Monthly Income. </a:t>
            </a:r>
          </a:p>
          <a:p>
            <a:endParaRPr lang="en-US" i="1" dirty="0"/>
          </a:p>
          <a:p>
            <a:r>
              <a:rPr lang="en-US" i="1" dirty="0"/>
              <a:t>All are correlated besides Distance From Home. </a:t>
            </a:r>
          </a:p>
        </p:txBody>
      </p:sp>
    </p:spTree>
    <p:extLst>
      <p:ext uri="{BB962C8B-B14F-4D97-AF65-F5344CB8AC3E}">
        <p14:creationId xmlns:p14="http://schemas.microsoft.com/office/powerpoint/2010/main" val="2484291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CEEE7E-139E-3B48-B65C-2E7DA8B3B6C0}"/>
              </a:ext>
            </a:extLst>
          </p:cNvPr>
          <p:cNvSpPr/>
          <p:nvPr/>
        </p:nvSpPr>
        <p:spPr>
          <a:xfrm>
            <a:off x="838200" y="1896178"/>
            <a:ext cx="10515599" cy="424474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DB90C8-4842-D748-AC47-366D428E4DB1}"/>
              </a:ext>
            </a:extLst>
          </p:cNvPr>
          <p:cNvSpPr>
            <a:spLocks noGrp="1"/>
          </p:cNvSpPr>
          <p:nvPr>
            <p:ph type="title"/>
          </p:nvPr>
        </p:nvSpPr>
        <p:spPr/>
        <p:txBody>
          <a:bodyPr>
            <a:normAutofit/>
          </a:bodyPr>
          <a:lstStyle/>
          <a:p>
            <a:r>
              <a:rPr lang="en-US" sz="4000" dirty="0"/>
              <a:t>EDA: Categoric Correlation with Attrition</a:t>
            </a:r>
          </a:p>
        </p:txBody>
      </p:sp>
      <p:pic>
        <p:nvPicPr>
          <p:cNvPr id="6" name="Content Placeholder 5">
            <a:extLst>
              <a:ext uri="{FF2B5EF4-FFF2-40B4-BE49-F238E27FC236}">
                <a16:creationId xmlns:a16="http://schemas.microsoft.com/office/drawing/2014/main" id="{A797AE6E-3EF6-F74A-AF1C-52B30F0A0C0E}"/>
              </a:ext>
            </a:extLst>
          </p:cNvPr>
          <p:cNvPicPr>
            <a:picLocks noGrp="1" noChangeAspect="1"/>
          </p:cNvPicPr>
          <p:nvPr>
            <p:ph idx="1"/>
          </p:nvPr>
        </p:nvPicPr>
        <p:blipFill rotWithShape="1">
          <a:blip r:embed="rId3"/>
          <a:srcRect t="5716" b="3074"/>
          <a:stretch/>
        </p:blipFill>
        <p:spPr>
          <a:xfrm>
            <a:off x="7697040" y="2123269"/>
            <a:ext cx="3656759" cy="1715723"/>
          </a:xfrm>
        </p:spPr>
      </p:pic>
      <p:pic>
        <p:nvPicPr>
          <p:cNvPr id="11" name="Content Placeholder 5">
            <a:extLst>
              <a:ext uri="{FF2B5EF4-FFF2-40B4-BE49-F238E27FC236}">
                <a16:creationId xmlns:a16="http://schemas.microsoft.com/office/drawing/2014/main" id="{037A2249-2FE6-0044-909D-EDFEAB477F40}"/>
              </a:ext>
            </a:extLst>
          </p:cNvPr>
          <p:cNvPicPr>
            <a:picLocks noChangeAspect="1"/>
          </p:cNvPicPr>
          <p:nvPr/>
        </p:nvPicPr>
        <p:blipFill>
          <a:blip r:embed="rId4"/>
          <a:srcRect/>
          <a:stretch/>
        </p:blipFill>
        <p:spPr>
          <a:xfrm>
            <a:off x="7697041" y="4271570"/>
            <a:ext cx="3656759" cy="1715725"/>
          </a:xfrm>
          <a:prstGeom prst="rect">
            <a:avLst/>
          </a:prstGeom>
          <a:solidFill>
            <a:schemeClr val="bg1">
              <a:alpha val="85000"/>
            </a:schemeClr>
          </a:solidFill>
        </p:spPr>
      </p:pic>
      <p:pic>
        <p:nvPicPr>
          <p:cNvPr id="12" name="Content Placeholder 5">
            <a:extLst>
              <a:ext uri="{FF2B5EF4-FFF2-40B4-BE49-F238E27FC236}">
                <a16:creationId xmlns:a16="http://schemas.microsoft.com/office/drawing/2014/main" id="{01B91135-E560-6B45-81FA-B27ABD859510}"/>
              </a:ext>
            </a:extLst>
          </p:cNvPr>
          <p:cNvPicPr>
            <a:picLocks noChangeAspect="1"/>
          </p:cNvPicPr>
          <p:nvPr/>
        </p:nvPicPr>
        <p:blipFill rotWithShape="1">
          <a:blip r:embed="rId5"/>
          <a:srcRect t="5543" b="5543"/>
          <a:stretch/>
        </p:blipFill>
        <p:spPr>
          <a:xfrm>
            <a:off x="3710382" y="2123268"/>
            <a:ext cx="3751184" cy="1715724"/>
          </a:xfrm>
          <a:prstGeom prst="rect">
            <a:avLst/>
          </a:prstGeom>
          <a:solidFill>
            <a:schemeClr val="bg1">
              <a:alpha val="85000"/>
            </a:schemeClr>
          </a:solidFill>
        </p:spPr>
      </p:pic>
      <p:pic>
        <p:nvPicPr>
          <p:cNvPr id="13" name="Content Placeholder 5">
            <a:extLst>
              <a:ext uri="{FF2B5EF4-FFF2-40B4-BE49-F238E27FC236}">
                <a16:creationId xmlns:a16="http://schemas.microsoft.com/office/drawing/2014/main" id="{E253B464-D2E3-2145-A1F9-97C467D101C3}"/>
              </a:ext>
            </a:extLst>
          </p:cNvPr>
          <p:cNvPicPr>
            <a:picLocks noChangeAspect="1"/>
          </p:cNvPicPr>
          <p:nvPr/>
        </p:nvPicPr>
        <p:blipFill rotWithShape="1">
          <a:blip r:embed="rId6"/>
          <a:srcRect t="5543" b="5543"/>
          <a:stretch/>
        </p:blipFill>
        <p:spPr>
          <a:xfrm>
            <a:off x="3710382" y="4271571"/>
            <a:ext cx="3751184" cy="1715724"/>
          </a:xfrm>
          <a:prstGeom prst="rect">
            <a:avLst/>
          </a:prstGeom>
          <a:solidFill>
            <a:schemeClr val="bg1">
              <a:alpha val="85000"/>
            </a:schemeClr>
          </a:solidFill>
        </p:spPr>
      </p:pic>
      <p:sp>
        <p:nvSpPr>
          <p:cNvPr id="8" name="TextBox 7">
            <a:extLst>
              <a:ext uri="{FF2B5EF4-FFF2-40B4-BE49-F238E27FC236}">
                <a16:creationId xmlns:a16="http://schemas.microsoft.com/office/drawing/2014/main" id="{2851425A-0CD3-C74B-BCCB-4F9906A4C213}"/>
              </a:ext>
            </a:extLst>
          </p:cNvPr>
          <p:cNvSpPr txBox="1"/>
          <p:nvPr/>
        </p:nvSpPr>
        <p:spPr>
          <a:xfrm>
            <a:off x="838200" y="2204750"/>
            <a:ext cx="2800149" cy="3539430"/>
          </a:xfrm>
          <a:prstGeom prst="rect">
            <a:avLst/>
          </a:prstGeom>
          <a:solidFill>
            <a:srgbClr val="FFFFFF">
              <a:alpha val="85098"/>
            </a:srgbClr>
          </a:solidFill>
        </p:spPr>
        <p:txBody>
          <a:bodyPr wrap="square" rtlCol="0" anchor="ctr">
            <a:spAutoFit/>
          </a:bodyPr>
          <a:lstStyle/>
          <a:p>
            <a:r>
              <a:rPr lang="en-US" sz="1600" dirty="0"/>
              <a:t>Among the factors that contributed were different between the groups were Job Involvement, Work Life Balance, and Overtime status.</a:t>
            </a:r>
          </a:p>
          <a:p>
            <a:endParaRPr lang="en-US" sz="1600" dirty="0"/>
          </a:p>
          <a:p>
            <a:r>
              <a:rPr lang="en-US" sz="1600" dirty="0"/>
              <a:t>Because overtime status is related with income, I created bins based on the quartiles and combined with overtime status. Notice the large uptick in attrition among those working overtime in the lowest income class. </a:t>
            </a:r>
          </a:p>
        </p:txBody>
      </p:sp>
    </p:spTree>
    <p:extLst>
      <p:ext uri="{BB962C8B-B14F-4D97-AF65-F5344CB8AC3E}">
        <p14:creationId xmlns:p14="http://schemas.microsoft.com/office/powerpoint/2010/main" val="1632516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8A34B3F-7145-1A49-BF48-30CCD171F7D1}"/>
              </a:ext>
            </a:extLst>
          </p:cNvPr>
          <p:cNvSpPr/>
          <p:nvPr/>
        </p:nvSpPr>
        <p:spPr>
          <a:xfrm>
            <a:off x="838200" y="1729811"/>
            <a:ext cx="10515600" cy="426672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DB90C8-4842-D748-AC47-366D428E4DB1}"/>
              </a:ext>
            </a:extLst>
          </p:cNvPr>
          <p:cNvSpPr>
            <a:spLocks noGrp="1"/>
          </p:cNvSpPr>
          <p:nvPr>
            <p:ph type="title"/>
          </p:nvPr>
        </p:nvSpPr>
        <p:spPr/>
        <p:txBody>
          <a:bodyPr>
            <a:normAutofit/>
          </a:bodyPr>
          <a:lstStyle/>
          <a:p>
            <a:r>
              <a:rPr lang="en-US" sz="4000" dirty="0"/>
              <a:t>Attrition Prediction Model</a:t>
            </a:r>
          </a:p>
        </p:txBody>
      </p:sp>
      <p:pic>
        <p:nvPicPr>
          <p:cNvPr id="10" name="Picture 9" descr="A screenshot of a cell phone&#10;&#10;Description automatically generated">
            <a:extLst>
              <a:ext uri="{FF2B5EF4-FFF2-40B4-BE49-F238E27FC236}">
                <a16:creationId xmlns:a16="http://schemas.microsoft.com/office/drawing/2014/main" id="{A4F61E9D-B7A5-2D40-8254-F64D3D1EEED1}"/>
              </a:ext>
            </a:extLst>
          </p:cNvPr>
          <p:cNvPicPr>
            <a:picLocks noChangeAspect="1"/>
          </p:cNvPicPr>
          <p:nvPr/>
        </p:nvPicPr>
        <p:blipFill>
          <a:blip r:embed="rId3"/>
          <a:stretch>
            <a:fillRect/>
          </a:stretch>
        </p:blipFill>
        <p:spPr>
          <a:xfrm>
            <a:off x="1122874" y="1894770"/>
            <a:ext cx="2637510" cy="1101925"/>
          </a:xfrm>
          <a:prstGeom prst="rect">
            <a:avLst/>
          </a:prstGeom>
        </p:spPr>
      </p:pic>
      <p:pic>
        <p:nvPicPr>
          <p:cNvPr id="16" name="Picture 15">
            <a:extLst>
              <a:ext uri="{FF2B5EF4-FFF2-40B4-BE49-F238E27FC236}">
                <a16:creationId xmlns:a16="http://schemas.microsoft.com/office/drawing/2014/main" id="{4F21FE90-EA85-C646-A8A7-56856E2C342C}"/>
              </a:ext>
            </a:extLst>
          </p:cNvPr>
          <p:cNvPicPr>
            <a:picLocks noChangeAspect="1"/>
          </p:cNvPicPr>
          <p:nvPr/>
        </p:nvPicPr>
        <p:blipFill>
          <a:blip r:embed="rId4"/>
          <a:stretch>
            <a:fillRect/>
          </a:stretch>
        </p:blipFill>
        <p:spPr>
          <a:xfrm>
            <a:off x="4045057" y="6085600"/>
            <a:ext cx="7308743" cy="581961"/>
          </a:xfrm>
          <a:prstGeom prst="rect">
            <a:avLst/>
          </a:prstGeom>
        </p:spPr>
      </p:pic>
      <p:pic>
        <p:nvPicPr>
          <p:cNvPr id="22" name="Content Placeholder 21" descr="A screenshot of a social media post&#10;&#10;Description automatically generated">
            <a:extLst>
              <a:ext uri="{FF2B5EF4-FFF2-40B4-BE49-F238E27FC236}">
                <a16:creationId xmlns:a16="http://schemas.microsoft.com/office/drawing/2014/main" id="{F9390510-F644-F344-936B-B5FFDBE1502A}"/>
              </a:ext>
            </a:extLst>
          </p:cNvPr>
          <p:cNvPicPr>
            <a:picLocks noGrp="1" noChangeAspect="1"/>
          </p:cNvPicPr>
          <p:nvPr>
            <p:ph idx="1"/>
          </p:nvPr>
        </p:nvPicPr>
        <p:blipFill>
          <a:blip r:embed="rId5"/>
          <a:stretch>
            <a:fillRect/>
          </a:stretch>
        </p:blipFill>
        <p:spPr>
          <a:xfrm>
            <a:off x="4045058" y="1729811"/>
            <a:ext cx="7308742" cy="4197808"/>
          </a:xfrm>
        </p:spPr>
      </p:pic>
      <p:sp>
        <p:nvSpPr>
          <p:cNvPr id="23" name="TextBox 22">
            <a:extLst>
              <a:ext uri="{FF2B5EF4-FFF2-40B4-BE49-F238E27FC236}">
                <a16:creationId xmlns:a16="http://schemas.microsoft.com/office/drawing/2014/main" id="{CC454312-8706-A44B-877C-8450925ECE59}"/>
              </a:ext>
            </a:extLst>
          </p:cNvPr>
          <p:cNvSpPr txBox="1"/>
          <p:nvPr/>
        </p:nvSpPr>
        <p:spPr>
          <a:xfrm>
            <a:off x="1102070" y="3161654"/>
            <a:ext cx="2726410" cy="2031325"/>
          </a:xfrm>
          <a:prstGeom prst="rect">
            <a:avLst/>
          </a:prstGeom>
          <a:noFill/>
        </p:spPr>
        <p:txBody>
          <a:bodyPr wrap="square" rtlCol="0">
            <a:spAutoFit/>
          </a:bodyPr>
          <a:lstStyle/>
          <a:p>
            <a:r>
              <a:rPr lang="en-US" dirty="0"/>
              <a:t>Based on 100 random permutations using Naïve Bayes and KNN classification methods with the features above, KNN has appeared to have the upper hand.</a:t>
            </a:r>
          </a:p>
        </p:txBody>
      </p:sp>
    </p:spTree>
    <p:extLst>
      <p:ext uri="{BB962C8B-B14F-4D97-AF65-F5344CB8AC3E}">
        <p14:creationId xmlns:p14="http://schemas.microsoft.com/office/powerpoint/2010/main" val="3923983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E9BC397-182B-344E-A99B-F2AC4E30B249}"/>
              </a:ext>
            </a:extLst>
          </p:cNvPr>
          <p:cNvSpPr/>
          <p:nvPr/>
        </p:nvSpPr>
        <p:spPr>
          <a:xfrm>
            <a:off x="838200" y="1729811"/>
            <a:ext cx="10515600" cy="445923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DB90C8-4842-D748-AC47-366D428E4DB1}"/>
              </a:ext>
            </a:extLst>
          </p:cNvPr>
          <p:cNvSpPr>
            <a:spLocks noGrp="1"/>
          </p:cNvSpPr>
          <p:nvPr>
            <p:ph type="title"/>
          </p:nvPr>
        </p:nvSpPr>
        <p:spPr/>
        <p:txBody>
          <a:bodyPr>
            <a:normAutofit/>
          </a:bodyPr>
          <a:lstStyle/>
          <a:p>
            <a:r>
              <a:rPr lang="en-US" sz="4000" dirty="0"/>
              <a:t>Salary Prediction Model</a:t>
            </a:r>
          </a:p>
        </p:txBody>
      </p:sp>
      <p:pic>
        <p:nvPicPr>
          <p:cNvPr id="6" name="Content Placeholder 5" descr="A screenshot of a map&#10;&#10;Description automatically generated">
            <a:extLst>
              <a:ext uri="{FF2B5EF4-FFF2-40B4-BE49-F238E27FC236}">
                <a16:creationId xmlns:a16="http://schemas.microsoft.com/office/drawing/2014/main" id="{008DC933-A5C0-3A48-BDCB-26D52323D1D4}"/>
              </a:ext>
            </a:extLst>
          </p:cNvPr>
          <p:cNvPicPr>
            <a:picLocks noGrp="1" noChangeAspect="1"/>
          </p:cNvPicPr>
          <p:nvPr>
            <p:ph idx="1"/>
          </p:nvPr>
        </p:nvPicPr>
        <p:blipFill>
          <a:blip r:embed="rId3"/>
          <a:stretch>
            <a:fillRect/>
          </a:stretch>
        </p:blipFill>
        <p:spPr>
          <a:xfrm>
            <a:off x="4774131" y="1729811"/>
            <a:ext cx="6579669" cy="3429144"/>
          </a:xfrm>
        </p:spPr>
      </p:pic>
      <p:pic>
        <p:nvPicPr>
          <p:cNvPr id="8" name="Picture 7" descr="A picture containing water, small, white, large&#10;&#10;Description automatically generated">
            <a:extLst>
              <a:ext uri="{FF2B5EF4-FFF2-40B4-BE49-F238E27FC236}">
                <a16:creationId xmlns:a16="http://schemas.microsoft.com/office/drawing/2014/main" id="{EA59C258-9F01-A14B-8F95-A32552404965}"/>
              </a:ext>
            </a:extLst>
          </p:cNvPr>
          <p:cNvPicPr>
            <a:picLocks noChangeAspect="1"/>
          </p:cNvPicPr>
          <p:nvPr/>
        </p:nvPicPr>
        <p:blipFill rotWithShape="1">
          <a:blip r:embed="rId4"/>
          <a:srcRect b="39197"/>
          <a:stretch/>
        </p:blipFill>
        <p:spPr>
          <a:xfrm>
            <a:off x="4498807" y="5263461"/>
            <a:ext cx="6854993" cy="925583"/>
          </a:xfrm>
          <a:prstGeom prst="rect">
            <a:avLst/>
          </a:prstGeom>
        </p:spPr>
      </p:pic>
      <p:sp>
        <p:nvSpPr>
          <p:cNvPr id="9" name="TextBox 8">
            <a:extLst>
              <a:ext uri="{FF2B5EF4-FFF2-40B4-BE49-F238E27FC236}">
                <a16:creationId xmlns:a16="http://schemas.microsoft.com/office/drawing/2014/main" id="{A52663A9-44B4-FB41-AEBF-CE64927EE841}"/>
              </a:ext>
            </a:extLst>
          </p:cNvPr>
          <p:cNvSpPr txBox="1"/>
          <p:nvPr/>
        </p:nvSpPr>
        <p:spPr>
          <a:xfrm>
            <a:off x="947887" y="2098307"/>
            <a:ext cx="3550920" cy="3323987"/>
          </a:xfrm>
          <a:prstGeom prst="rect">
            <a:avLst/>
          </a:prstGeom>
          <a:noFill/>
        </p:spPr>
        <p:txBody>
          <a:bodyPr wrap="square" rtlCol="0">
            <a:spAutoFit/>
          </a:bodyPr>
          <a:lstStyle/>
          <a:p>
            <a:r>
              <a:rPr lang="en-US" sz="1400" u="sng" dirty="0"/>
              <a:t>Linear Equation</a:t>
            </a:r>
          </a:p>
          <a:p>
            <a:r>
              <a:rPr lang="en-US" sz="1400" dirty="0"/>
              <a:t>Salary = 2522.87 + 37.15(Total Working Years) + 2415.69(Job Level 2 [Y/N]) + 6287.51(Job Level 3 [Y/N]) + 10811.09(Job Level 4 [Y/N]) + 14453.59(Job Level 5 [Y/N]) + 1271.69 (Management Status)</a:t>
            </a:r>
          </a:p>
          <a:p>
            <a:endParaRPr lang="en-US" sz="1400" dirty="0"/>
          </a:p>
          <a:p>
            <a:r>
              <a:rPr lang="en-US" sz="1400" u="sng" dirty="0"/>
              <a:t>Model Performance</a:t>
            </a:r>
          </a:p>
          <a:p>
            <a:pPr marL="285750" indent="-285750">
              <a:buFont typeface="Arial" panose="020B0604020202020204" pitchFamily="34" charset="0"/>
              <a:buChar char="•"/>
            </a:pPr>
            <a:r>
              <a:rPr lang="en-US" sz="1400" dirty="0"/>
              <a:t>Residual standard error: 1189.94 </a:t>
            </a:r>
          </a:p>
          <a:p>
            <a:pPr marL="285750" indent="-285750">
              <a:buFont typeface="Arial" panose="020B0604020202020204" pitchFamily="34" charset="0"/>
              <a:buChar char="•"/>
            </a:pPr>
            <a:r>
              <a:rPr lang="en-US" sz="1400" dirty="0"/>
              <a:t>Multiple R-squared: 0.933478</a:t>
            </a:r>
          </a:p>
          <a:p>
            <a:pPr marL="285750" indent="-285750">
              <a:buFont typeface="Arial" panose="020B0604020202020204" pitchFamily="34" charset="0"/>
              <a:buChar char="•"/>
            </a:pPr>
            <a:r>
              <a:rPr lang="en-US" sz="1400" dirty="0"/>
              <a:t>Adjusted R-squared: 0.933016</a:t>
            </a:r>
          </a:p>
          <a:p>
            <a:pPr marL="285750" indent="-285750">
              <a:buFont typeface="Arial" panose="020B0604020202020204" pitchFamily="34" charset="0"/>
              <a:buChar char="•"/>
            </a:pPr>
            <a:endParaRPr lang="en-US" sz="1400" u="sng" dirty="0"/>
          </a:p>
          <a:p>
            <a:r>
              <a:rPr lang="en-US" sz="1400" dirty="0"/>
              <a:t>Not including the “dummy coding”, I was able to explain 93.3% of the variation in Monthly Income with the use of three variables!</a:t>
            </a:r>
          </a:p>
        </p:txBody>
      </p:sp>
    </p:spTree>
    <p:extLst>
      <p:ext uri="{BB962C8B-B14F-4D97-AF65-F5344CB8AC3E}">
        <p14:creationId xmlns:p14="http://schemas.microsoft.com/office/powerpoint/2010/main" val="772786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16A1B-807D-DA44-819E-075151521BB7}"/>
              </a:ext>
            </a:extLst>
          </p:cNvPr>
          <p:cNvSpPr/>
          <p:nvPr/>
        </p:nvSpPr>
        <p:spPr>
          <a:xfrm>
            <a:off x="838200" y="1819175"/>
            <a:ext cx="10515596" cy="44179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DB90C8-4842-D748-AC47-366D428E4DB1}"/>
              </a:ext>
            </a:extLst>
          </p:cNvPr>
          <p:cNvSpPr>
            <a:spLocks noGrp="1"/>
          </p:cNvSpPr>
          <p:nvPr>
            <p:ph type="title"/>
          </p:nvPr>
        </p:nvSpPr>
        <p:spPr/>
        <p:txBody>
          <a:bodyPr/>
          <a:lstStyle/>
          <a:p>
            <a:r>
              <a:rPr lang="en-US" dirty="0"/>
              <a:t>Role Specific Findings</a:t>
            </a:r>
          </a:p>
        </p:txBody>
      </p:sp>
      <p:pic>
        <p:nvPicPr>
          <p:cNvPr id="6" name="Content Placeholder 5">
            <a:extLst>
              <a:ext uri="{FF2B5EF4-FFF2-40B4-BE49-F238E27FC236}">
                <a16:creationId xmlns:a16="http://schemas.microsoft.com/office/drawing/2014/main" id="{A797AE6E-3EF6-F74A-AF1C-52B30F0A0C0E}"/>
              </a:ext>
            </a:extLst>
          </p:cNvPr>
          <p:cNvPicPr>
            <a:picLocks noGrp="1" noChangeAspect="1"/>
          </p:cNvPicPr>
          <p:nvPr>
            <p:ph idx="1"/>
          </p:nvPr>
        </p:nvPicPr>
        <p:blipFill rotWithShape="1">
          <a:blip r:embed="rId3"/>
          <a:srcRect/>
          <a:stretch/>
        </p:blipFill>
        <p:spPr>
          <a:xfrm>
            <a:off x="8131741" y="1921137"/>
            <a:ext cx="3135430" cy="1935009"/>
          </a:xfrm>
        </p:spPr>
      </p:pic>
      <p:pic>
        <p:nvPicPr>
          <p:cNvPr id="11" name="Content Placeholder 5">
            <a:extLst>
              <a:ext uri="{FF2B5EF4-FFF2-40B4-BE49-F238E27FC236}">
                <a16:creationId xmlns:a16="http://schemas.microsoft.com/office/drawing/2014/main" id="{037A2249-2FE6-0044-909D-EDFEAB477F40}"/>
              </a:ext>
            </a:extLst>
          </p:cNvPr>
          <p:cNvPicPr>
            <a:picLocks noChangeAspect="1"/>
          </p:cNvPicPr>
          <p:nvPr/>
        </p:nvPicPr>
        <p:blipFill>
          <a:blip r:embed="rId4"/>
          <a:srcRect/>
          <a:stretch/>
        </p:blipFill>
        <p:spPr>
          <a:xfrm>
            <a:off x="8131739" y="4233069"/>
            <a:ext cx="3135430" cy="1935009"/>
          </a:xfrm>
          <a:prstGeom prst="rect">
            <a:avLst/>
          </a:prstGeom>
          <a:solidFill>
            <a:schemeClr val="bg1">
              <a:alpha val="85000"/>
            </a:schemeClr>
          </a:solidFill>
        </p:spPr>
      </p:pic>
      <p:pic>
        <p:nvPicPr>
          <p:cNvPr id="12" name="Content Placeholder 5">
            <a:extLst>
              <a:ext uri="{FF2B5EF4-FFF2-40B4-BE49-F238E27FC236}">
                <a16:creationId xmlns:a16="http://schemas.microsoft.com/office/drawing/2014/main" id="{01B91135-E560-6B45-81FA-B27ABD859510}"/>
              </a:ext>
            </a:extLst>
          </p:cNvPr>
          <p:cNvPicPr>
            <a:picLocks noChangeAspect="1"/>
          </p:cNvPicPr>
          <p:nvPr/>
        </p:nvPicPr>
        <p:blipFill rotWithShape="1">
          <a:blip r:embed="rId5"/>
          <a:srcRect/>
          <a:stretch/>
        </p:blipFill>
        <p:spPr>
          <a:xfrm>
            <a:off x="4701539" y="1921137"/>
            <a:ext cx="3135431" cy="1935009"/>
          </a:xfrm>
          <a:prstGeom prst="rect">
            <a:avLst/>
          </a:prstGeom>
          <a:solidFill>
            <a:schemeClr val="bg1">
              <a:alpha val="85000"/>
            </a:schemeClr>
          </a:solidFill>
        </p:spPr>
      </p:pic>
      <p:pic>
        <p:nvPicPr>
          <p:cNvPr id="13" name="Content Placeholder 5">
            <a:extLst>
              <a:ext uri="{FF2B5EF4-FFF2-40B4-BE49-F238E27FC236}">
                <a16:creationId xmlns:a16="http://schemas.microsoft.com/office/drawing/2014/main" id="{E253B464-D2E3-2145-A1F9-97C467D101C3}"/>
              </a:ext>
            </a:extLst>
          </p:cNvPr>
          <p:cNvPicPr>
            <a:picLocks noChangeAspect="1"/>
          </p:cNvPicPr>
          <p:nvPr/>
        </p:nvPicPr>
        <p:blipFill rotWithShape="1">
          <a:blip r:embed="rId6"/>
          <a:srcRect/>
          <a:stretch/>
        </p:blipFill>
        <p:spPr>
          <a:xfrm>
            <a:off x="4701538" y="4233069"/>
            <a:ext cx="3135431" cy="1935009"/>
          </a:xfrm>
          <a:prstGeom prst="rect">
            <a:avLst/>
          </a:prstGeom>
          <a:solidFill>
            <a:schemeClr val="bg1">
              <a:alpha val="85000"/>
            </a:schemeClr>
          </a:solidFill>
        </p:spPr>
      </p:pic>
      <p:sp>
        <p:nvSpPr>
          <p:cNvPr id="5" name="TextBox 4">
            <a:extLst>
              <a:ext uri="{FF2B5EF4-FFF2-40B4-BE49-F238E27FC236}">
                <a16:creationId xmlns:a16="http://schemas.microsoft.com/office/drawing/2014/main" id="{8A3B16A7-0D2F-B44A-9BBA-A8D8CC6C2762}"/>
              </a:ext>
            </a:extLst>
          </p:cNvPr>
          <p:cNvSpPr txBox="1"/>
          <p:nvPr/>
        </p:nvSpPr>
        <p:spPr>
          <a:xfrm>
            <a:off x="1029903" y="2030931"/>
            <a:ext cx="3407343" cy="2585323"/>
          </a:xfrm>
          <a:prstGeom prst="rect">
            <a:avLst/>
          </a:prstGeom>
          <a:noFill/>
        </p:spPr>
        <p:txBody>
          <a:bodyPr wrap="square" rtlCol="0">
            <a:spAutoFit/>
          </a:bodyPr>
          <a:lstStyle/>
          <a:p>
            <a:r>
              <a:rPr lang="en-US" dirty="0"/>
              <a:t>Something interesting that I noticed was that the relative frequency of attrition within the Sales Representative sample. In diving deeper, you can see that sales representatives make have the least median monthly income in the data set, and poor income progression within the company.</a:t>
            </a:r>
          </a:p>
        </p:txBody>
      </p:sp>
    </p:spTree>
    <p:extLst>
      <p:ext uri="{BB962C8B-B14F-4D97-AF65-F5344CB8AC3E}">
        <p14:creationId xmlns:p14="http://schemas.microsoft.com/office/powerpoint/2010/main" val="724907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16A1B-807D-DA44-819E-075151521BB7}"/>
              </a:ext>
            </a:extLst>
          </p:cNvPr>
          <p:cNvSpPr/>
          <p:nvPr/>
        </p:nvSpPr>
        <p:spPr>
          <a:xfrm>
            <a:off x="838200" y="1819175"/>
            <a:ext cx="10515596" cy="44179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DB90C8-4842-D748-AC47-366D428E4DB1}"/>
              </a:ext>
            </a:extLst>
          </p:cNvPr>
          <p:cNvSpPr>
            <a:spLocks noGrp="1"/>
          </p:cNvSpPr>
          <p:nvPr>
            <p:ph type="title"/>
          </p:nvPr>
        </p:nvSpPr>
        <p:spPr/>
        <p:txBody>
          <a:bodyPr/>
          <a:lstStyle/>
          <a:p>
            <a:r>
              <a:rPr lang="en-US" dirty="0"/>
              <a:t>Conclusion</a:t>
            </a:r>
          </a:p>
        </p:txBody>
      </p:sp>
      <p:sp>
        <p:nvSpPr>
          <p:cNvPr id="5" name="TextBox 4">
            <a:extLst>
              <a:ext uri="{FF2B5EF4-FFF2-40B4-BE49-F238E27FC236}">
                <a16:creationId xmlns:a16="http://schemas.microsoft.com/office/drawing/2014/main" id="{8A3B16A7-0D2F-B44A-9BBA-A8D8CC6C2762}"/>
              </a:ext>
            </a:extLst>
          </p:cNvPr>
          <p:cNvSpPr txBox="1"/>
          <p:nvPr/>
        </p:nvSpPr>
        <p:spPr>
          <a:xfrm>
            <a:off x="1029903" y="2030931"/>
            <a:ext cx="7063671"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Three most important factors for attrition:</a:t>
            </a:r>
          </a:p>
          <a:p>
            <a:pPr marL="742950" lvl="1" indent="-285750">
              <a:buFont typeface="Arial" panose="020B0604020202020204" pitchFamily="34" charset="0"/>
              <a:buChar char="•"/>
            </a:pPr>
            <a:r>
              <a:rPr lang="en-US" dirty="0"/>
              <a:t>Income level with overtime</a:t>
            </a:r>
          </a:p>
          <a:p>
            <a:pPr marL="742950" lvl="1" indent="-285750">
              <a:buFont typeface="Arial" panose="020B0604020202020204" pitchFamily="34" charset="0"/>
              <a:buChar char="•"/>
            </a:pPr>
            <a:r>
              <a:rPr lang="en-US" dirty="0"/>
              <a:t>Work Life Balance</a:t>
            </a:r>
          </a:p>
          <a:p>
            <a:pPr marL="742950" lvl="1" indent="-285750">
              <a:buFont typeface="Arial" panose="020B0604020202020204" pitchFamily="34" charset="0"/>
              <a:buChar char="•"/>
            </a:pPr>
            <a:r>
              <a:rPr lang="en-US" dirty="0"/>
              <a:t>Job Involvement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Three most important factors for salary:</a:t>
            </a:r>
          </a:p>
          <a:p>
            <a:pPr marL="742950" lvl="1" indent="-285750">
              <a:buFont typeface="Arial" panose="020B0604020202020204" pitchFamily="34" charset="0"/>
              <a:buChar char="•"/>
            </a:pPr>
            <a:r>
              <a:rPr lang="en-US" dirty="0"/>
              <a:t>Total Working Years</a:t>
            </a:r>
          </a:p>
          <a:p>
            <a:pPr marL="742950" lvl="1" indent="-285750">
              <a:buFont typeface="Arial" panose="020B0604020202020204" pitchFamily="34" charset="0"/>
              <a:buChar char="•"/>
            </a:pPr>
            <a:r>
              <a:rPr lang="en-US" dirty="0"/>
              <a:t>Job Level</a:t>
            </a:r>
          </a:p>
          <a:p>
            <a:pPr marL="742950" lvl="1" indent="-285750">
              <a:buFont typeface="Arial" panose="020B0604020202020204" pitchFamily="34" charset="0"/>
              <a:buChar char="•"/>
            </a:pPr>
            <a:r>
              <a:rPr lang="en-US" dirty="0"/>
              <a:t>Management Status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Attrition Model Choice is KNN due to less benchmark violations</a:t>
            </a:r>
          </a:p>
          <a:p>
            <a:pPr marL="285750" indent="-285750">
              <a:buFont typeface="Arial" panose="020B0604020202020204" pitchFamily="34" charset="0"/>
              <a:buChar char="•"/>
            </a:pPr>
            <a:r>
              <a:rPr lang="en-US" dirty="0"/>
              <a:t>Attrition Model estimated accuracy is ~86%</a:t>
            </a:r>
          </a:p>
          <a:p>
            <a:pPr marL="285750" indent="-285750">
              <a:buFont typeface="Arial" panose="020B0604020202020204" pitchFamily="34" charset="0"/>
              <a:buChar char="•"/>
            </a:pPr>
            <a:r>
              <a:rPr lang="en-US" dirty="0"/>
              <a:t>Salary Model r-squared of 0.933478</a:t>
            </a:r>
          </a:p>
          <a:p>
            <a:pPr marL="285750" indent="-285750">
              <a:buFont typeface="Arial" panose="020B0604020202020204" pitchFamily="34" charset="0"/>
              <a:buChar char="•"/>
            </a:pPr>
            <a:r>
              <a:rPr lang="en-US" dirty="0"/>
              <a:t>RMSE of 1189.94</a:t>
            </a:r>
          </a:p>
          <a:p>
            <a:endParaRPr lang="en-US" dirty="0"/>
          </a:p>
          <a:p>
            <a:endParaRPr lang="en-US" dirty="0"/>
          </a:p>
        </p:txBody>
      </p:sp>
    </p:spTree>
    <p:extLst>
      <p:ext uri="{BB962C8B-B14F-4D97-AF65-F5344CB8AC3E}">
        <p14:creationId xmlns:p14="http://schemas.microsoft.com/office/powerpoint/2010/main" val="3974504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D1E4811-31F8-1346-824D-AF96D2FF7A06}" vid="{90DD3381-18F2-924F-9C39-184816F612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1658</TotalTime>
  <Words>468</Words>
  <Application>Microsoft Macintosh PowerPoint</Application>
  <PresentationFormat>Widescreen</PresentationFormat>
  <Paragraphs>59</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Employee Attrition and Salary Prediction</vt:lpstr>
      <vt:lpstr>Analysis Goals</vt:lpstr>
      <vt:lpstr>EDA: Numeric Correlation</vt:lpstr>
      <vt:lpstr>EDA: Numeric Density with Attrition</vt:lpstr>
      <vt:lpstr>EDA: Categoric Correlation with Attrition</vt:lpstr>
      <vt:lpstr>Attrition Prediction Model</vt:lpstr>
      <vt:lpstr>Salary Prediction Model</vt:lpstr>
      <vt:lpstr>Role Specific Findings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Branum Stephan</dc:creator>
  <cp:lastModifiedBy>Branum Stephan</cp:lastModifiedBy>
  <cp:revision>21</cp:revision>
  <dcterms:created xsi:type="dcterms:W3CDTF">2019-12-03T02:31:31Z</dcterms:created>
  <dcterms:modified xsi:type="dcterms:W3CDTF">2019-12-05T00:58:12Z</dcterms:modified>
</cp:coreProperties>
</file>